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13"/>
  </p:notesMasterIdLst>
  <p:sldIdLst>
    <p:sldId id="257" r:id="rId4"/>
    <p:sldId id="279" r:id="rId5"/>
    <p:sldId id="286" r:id="rId6"/>
    <p:sldId id="260" r:id="rId7"/>
    <p:sldId id="287" r:id="rId8"/>
    <p:sldId id="283" r:id="rId9"/>
    <p:sldId id="272" r:id="rId10"/>
    <p:sldId id="284"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47346" autoAdjust="0"/>
  </p:normalViewPr>
  <p:slideViewPr>
    <p:cSldViewPr snapToGrid="0">
      <p:cViewPr varScale="1">
        <p:scale>
          <a:sx n="54" d="100"/>
          <a:sy n="54" d="100"/>
        </p:scale>
        <p:origin x="279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20/05/2019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1</a:t>
            </a:fld>
            <a:endParaRPr lang="en-AU"/>
          </a:p>
        </p:txBody>
      </p:sp>
    </p:spTree>
    <p:extLst>
      <p:ext uri="{BB962C8B-B14F-4D97-AF65-F5344CB8AC3E}">
        <p14:creationId xmlns:p14="http://schemas.microsoft.com/office/powerpoint/2010/main" val="1043502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fortunate to find an internship placement at The University of Melbourne, under the Spatial Analytics division.</a:t>
            </a:r>
          </a:p>
          <a:p>
            <a:endParaRPr lang="en-US" dirty="0"/>
          </a:p>
          <a:p>
            <a:r>
              <a:rPr lang="en-US" dirty="0"/>
              <a:t>Unknown to most staff and students, Spatial Analytics is one of three core divisions which makes up Space Management, and aims to manage, analyze, and curate the inventory of all university buildings and spatial data.</a:t>
            </a:r>
          </a:p>
          <a:p>
            <a:endParaRPr lang="en-US" dirty="0"/>
          </a:p>
          <a:p>
            <a:r>
              <a:rPr lang="en-US" dirty="0"/>
              <a:t>Within this division compromised a team of four – one supervisor and three interns. Although our supervisor Jonothan Lake was quite new to analytics (coming from a Law and Commerce background), he was passionate about it and was making preparations to pursue a masters in Data Science. This meant that we were in a position to have our inputs heard at an equal level which I found to be a lot more productive and welcoming compared to most other office jobs.</a:t>
            </a:r>
          </a:p>
          <a:p>
            <a:endParaRPr lang="en-US" dirty="0"/>
          </a:p>
          <a:p>
            <a:r>
              <a:rPr lang="en-US" dirty="0"/>
              <a:t>The office space used an open floor plan with great natural lighting, and the work ethics primarily revolved around Agile methodology. Since we were only interning for a short duration of the time, we were allowed to “hot desk” alongside the engineering teams, creating greater flexibility when it came to collaborative work.</a:t>
            </a:r>
          </a:p>
          <a:p>
            <a:endParaRPr lang="en-US" dirty="0"/>
          </a:p>
          <a:p>
            <a:r>
              <a:rPr lang="en-US" dirty="0"/>
              <a:t>An interesting perk to this office was the free biweekly fruit deliveries for staff, a small gesture to promote healthy lifestyles for staff.</a:t>
            </a:r>
          </a:p>
          <a:p>
            <a:endParaRPr lang="en-US" dirty="0"/>
          </a:p>
          <a:p>
            <a:r>
              <a:rPr lang="en-US" dirty="0"/>
              <a:t>The agile methodology helped ensure staff were kept up to date with the latest tasks and meetings, whilst also serving as a progress check on current projects.</a:t>
            </a:r>
          </a:p>
          <a:p>
            <a:endParaRPr lang="en-US" dirty="0"/>
          </a:p>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2</a:t>
            </a:fld>
            <a:endParaRPr lang="en-AU"/>
          </a:p>
        </p:txBody>
      </p:sp>
    </p:spTree>
    <p:extLst>
      <p:ext uri="{BB962C8B-B14F-4D97-AF65-F5344CB8AC3E}">
        <p14:creationId xmlns:p14="http://schemas.microsoft.com/office/powerpoint/2010/main" val="268920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software we were required to use was Tableau - a Business Intelligence tool. </a:t>
            </a:r>
          </a:p>
          <a:p>
            <a:endParaRPr lang="en-US" dirty="0"/>
          </a:p>
          <a:p>
            <a:r>
              <a:rPr lang="en-US" dirty="0"/>
              <a:t>Although we had no experience with Tableau previously, we had come from strong programming backgrounds and were able to become familiar with the software within the first week.</a:t>
            </a:r>
          </a:p>
          <a:p>
            <a:endParaRPr lang="en-US" dirty="0"/>
          </a:p>
          <a:p>
            <a:r>
              <a:rPr lang="en-US" dirty="0"/>
              <a:t>In a sense, this served as great motivation to learn Tableau on the job, which I had originally planned to do since many jobs were seeking people with experience using this software. </a:t>
            </a:r>
          </a:p>
          <a:p>
            <a:endParaRPr lang="en-US" dirty="0"/>
          </a:p>
          <a:p>
            <a:r>
              <a:rPr lang="en-US" dirty="0"/>
              <a:t>And taking this intern forced me to learn it at a high level.</a:t>
            </a:r>
          </a:p>
        </p:txBody>
      </p:sp>
      <p:sp>
        <p:nvSpPr>
          <p:cNvPr id="4" name="Slide Number Placeholder 3"/>
          <p:cNvSpPr>
            <a:spLocks noGrp="1"/>
          </p:cNvSpPr>
          <p:nvPr>
            <p:ph type="sldNum" sz="quarter" idx="5"/>
          </p:nvPr>
        </p:nvSpPr>
        <p:spPr/>
        <p:txBody>
          <a:bodyPr/>
          <a:lstStyle/>
          <a:p>
            <a:fld id="{72E4B725-2203-4ED2-9256-A661C18EFA60}" type="slidenum">
              <a:rPr lang="en-AU" smtClean="0"/>
              <a:t>3</a:t>
            </a:fld>
            <a:endParaRPr lang="en-AU"/>
          </a:p>
        </p:txBody>
      </p:sp>
    </p:spTree>
    <p:extLst>
      <p:ext uri="{BB962C8B-B14F-4D97-AF65-F5344CB8AC3E}">
        <p14:creationId xmlns:p14="http://schemas.microsoft.com/office/powerpoint/2010/main" val="316709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As an otherwise full time university student, we were required to still intern 16 hours per week – the equivalence of 2 full time days.</a:t>
            </a:r>
          </a:p>
          <a:p>
            <a:pPr marL="0" indent="0">
              <a:buFontTx/>
              <a:buNone/>
            </a:pPr>
            <a:endParaRPr lang="en-US" dirty="0"/>
          </a:p>
          <a:p>
            <a:pPr marL="0" indent="0">
              <a:buFontTx/>
              <a:buNone/>
            </a:pPr>
            <a:r>
              <a:rPr lang="en-US" dirty="0"/>
              <a:t>To my surprise however, our supervisor was welcoming and flexible, allowing us to come in and out during our breaks between class (even working from home if needed). As such, our dress code was much more lenient, allowing us to wear smart casuals rather than the formal suits I was originally expecting. </a:t>
            </a:r>
          </a:p>
          <a:p>
            <a:pPr marL="0" indent="0">
              <a:buFontTx/>
              <a:buNone/>
            </a:pPr>
            <a:endParaRPr lang="en-US" dirty="0"/>
          </a:p>
          <a:p>
            <a:pPr marL="0" indent="0">
              <a:buFontTx/>
              <a:buNone/>
            </a:pPr>
            <a:r>
              <a:rPr lang="en-US" dirty="0"/>
              <a:t>However, this did not impact the professionalism still required for the job. </a:t>
            </a:r>
          </a:p>
          <a:p>
            <a:pPr marL="0" indent="0">
              <a:buFontTx/>
              <a:buNone/>
            </a:pPr>
            <a:endParaRPr lang="en-US" dirty="0"/>
          </a:p>
          <a:p>
            <a:pPr marL="0" indent="0">
              <a:buFontTx/>
              <a:buNone/>
            </a:pPr>
            <a:r>
              <a:rPr lang="en-US" dirty="0"/>
              <a:t>In fact, since the we were the first batch of interns for this division, we were given a large amount of responsibility and trust when it came to the projects. As such, we still had to be professional with our work although we were a bit more relaxed in dress code.</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Our supervisor would provide guideline as to what information needed to be displayed and assessed, but would leave the approach and plan for us to do. This forced us to discuss if the project would be done individually, or as a group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As you can see on the slides, each project (which is desensitized), has a different layout and style to it. As a Data Analyst role, having the freedom to create data visualizations such as these was one of the best aspects of the intern.</a:t>
            </a:r>
          </a:p>
          <a:p>
            <a:pPr marL="0" indent="0">
              <a:buFontTx/>
              <a:buNone/>
            </a:pPr>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4</a:t>
            </a:fld>
            <a:endParaRPr lang="en-AU"/>
          </a:p>
        </p:txBody>
      </p:sp>
    </p:spTree>
    <p:extLst>
      <p:ext uri="{BB962C8B-B14F-4D97-AF65-F5344CB8AC3E}">
        <p14:creationId xmlns:p14="http://schemas.microsoft.com/office/powerpoint/2010/main" val="2507623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baseline="0" dirty="0">
                <a:solidFill>
                  <a:schemeClr val="tx1"/>
                </a:solidFill>
                <a:latin typeface="+mn-lt"/>
                <a:ea typeface="+mn-ea"/>
                <a:cs typeface="+mn-cs"/>
              </a:rPr>
              <a:t>After discussing with other interns outside of Spatial Analytics, I found that they were left to do ETL on data sets – a boring and frustrating process of cleaning, formatting, and fixing the data before being able to load it up for visualizing. Even worse, they had to hand it off to their Senior Analyst who would do the visualizations and not let the interns touch it.</a:t>
            </a:r>
          </a:p>
          <a:p>
            <a:pPr rtl="0"/>
            <a:endParaRPr lang="en-GB" sz="1200" b="0" i="0" u="none" strike="noStrike" kern="1200" baseline="0" dirty="0">
              <a:solidFill>
                <a:schemeClr val="tx1"/>
              </a:solidFill>
              <a:latin typeface="+mn-lt"/>
              <a:ea typeface="+mn-ea"/>
              <a:cs typeface="+mn-cs"/>
            </a:endParaRPr>
          </a:p>
          <a:p>
            <a:pPr rtl="0"/>
            <a:r>
              <a:rPr lang="en-GB" sz="1200" b="0" i="0" u="none" strike="noStrike" kern="1200" baseline="0" dirty="0">
                <a:solidFill>
                  <a:schemeClr val="tx1"/>
                </a:solidFill>
                <a:latin typeface="+mn-lt"/>
                <a:ea typeface="+mn-ea"/>
                <a:cs typeface="+mn-cs"/>
              </a:rPr>
              <a:t>This point made it clear that we were in a very lucky position to have the freedom of approach to the projects. Furthermore, we had the honour and great experience of playing a major role in the automation of several large Space Management projects, such as the annual TEFMA and Go8 reports, and transitioning all excel spreadsheets to live databases.</a:t>
            </a:r>
          </a:p>
          <a:p>
            <a:pPr rtl="0"/>
            <a:endParaRPr lang="en-GB" sz="1200" b="0" i="0" u="none" strike="noStrike" kern="1200" baseline="0" dirty="0">
              <a:solidFill>
                <a:schemeClr val="tx1"/>
              </a:solidFill>
              <a:latin typeface="+mn-lt"/>
              <a:ea typeface="+mn-ea"/>
              <a:cs typeface="+mn-cs"/>
            </a:endParaRPr>
          </a:p>
          <a:p>
            <a:pPr rtl="0"/>
            <a:r>
              <a:rPr lang="en-GB" sz="1200" b="0" i="0" u="none" strike="noStrike" kern="1200" baseline="0" dirty="0">
                <a:solidFill>
                  <a:schemeClr val="tx1"/>
                </a:solidFill>
                <a:latin typeface="+mn-lt"/>
                <a:ea typeface="+mn-ea"/>
                <a:cs typeface="+mn-cs"/>
              </a:rPr>
              <a:t>The photo (that is desensitised) on the slide displays a small example of the projects that we were able to accomplish. These are accessible online from any device, and will serve as a great asset for similar positions seeing as I now have experience doing it first hand.</a:t>
            </a:r>
          </a:p>
          <a:p>
            <a:pPr rtl="0"/>
            <a:endParaRPr lang="en-GB" sz="1200" b="0" i="0" u="none" strike="noStrike" kern="1200" baseline="0" dirty="0">
              <a:solidFill>
                <a:schemeClr val="tx1"/>
              </a:solidFill>
              <a:latin typeface="+mn-lt"/>
              <a:ea typeface="+mn-ea"/>
              <a:cs typeface="+mn-cs"/>
            </a:endParaRPr>
          </a:p>
          <a:p>
            <a:pPr rtl="0"/>
            <a:r>
              <a:rPr lang="en-GB" sz="1200" b="0" i="0" u="none" strike="noStrike" kern="1200" baseline="0" dirty="0">
                <a:solidFill>
                  <a:schemeClr val="tx1"/>
                </a:solidFill>
                <a:latin typeface="+mn-lt"/>
                <a:ea typeface="+mn-ea"/>
                <a:cs typeface="+mn-cs"/>
              </a:rPr>
              <a:t>The one aspect that I didn’t enjoy was that some older colleagues were old school and were slow to adapt to new technology or procedures. Due to their positions, we had to respect their opinions which ended up halting some projects and in some cases, reverting all changes made. The communication skills I developed to resolve such issues will become a life skill and be applicable to any other position I find myself in.</a:t>
            </a:r>
          </a:p>
        </p:txBody>
      </p:sp>
      <p:sp>
        <p:nvSpPr>
          <p:cNvPr id="4" name="Slide Number Placeholder 3"/>
          <p:cNvSpPr>
            <a:spLocks noGrp="1"/>
          </p:cNvSpPr>
          <p:nvPr>
            <p:ph type="sldNum" sz="quarter" idx="5"/>
          </p:nvPr>
        </p:nvSpPr>
        <p:spPr/>
        <p:txBody>
          <a:bodyPr/>
          <a:lstStyle/>
          <a:p>
            <a:fld id="{72E4B725-2203-4ED2-9256-A661C18EFA60}" type="slidenum">
              <a:rPr lang="en-AU" smtClean="0"/>
              <a:t>5</a:t>
            </a:fld>
            <a:endParaRPr lang="en-AU"/>
          </a:p>
        </p:txBody>
      </p:sp>
    </p:spTree>
    <p:extLst>
      <p:ext uri="{BB962C8B-B14F-4D97-AF65-F5344CB8AC3E}">
        <p14:creationId xmlns:p14="http://schemas.microsoft.com/office/powerpoint/2010/main" val="18886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workplace chain of command was quite simple:</a:t>
            </a:r>
          </a:p>
          <a:p>
            <a:pPr marL="171450" indent="-171450">
              <a:buFontTx/>
              <a:buChar char="-"/>
            </a:pPr>
            <a:r>
              <a:rPr lang="en-US" dirty="0"/>
              <a:t>The overseer of Space Management Jade Germantis</a:t>
            </a:r>
          </a:p>
          <a:p>
            <a:pPr marL="171450" indent="-171450">
              <a:buFontTx/>
              <a:buChar char="-"/>
            </a:pPr>
            <a:r>
              <a:rPr lang="en-US" dirty="0"/>
              <a:t>Our supervisor Jonathon Lake</a:t>
            </a:r>
          </a:p>
          <a:p>
            <a:pPr marL="171450" indent="-171450">
              <a:buFontTx/>
              <a:buChar char="-"/>
            </a:pPr>
            <a:r>
              <a:rPr lang="en-US" dirty="0"/>
              <a:t>3 interns under Jonathon</a:t>
            </a:r>
          </a:p>
          <a:p>
            <a:pPr marL="171450" indent="-171450">
              <a:buFontTx/>
              <a:buChar char="-"/>
            </a:pPr>
            <a:r>
              <a:rPr lang="en-US" dirty="0"/>
              <a:t>2 other departments with their respective supervisors and staff</a:t>
            </a:r>
          </a:p>
          <a:p>
            <a:endParaRPr lang="en-US" dirty="0"/>
          </a:p>
          <a:p>
            <a:r>
              <a:rPr lang="en-US" dirty="0"/>
              <a:t>On top of the original guidelines for projects we were required to meet, the final project version had to be verified by our supervisor before being published online. </a:t>
            </a:r>
          </a:p>
          <a:p>
            <a:endParaRPr lang="en-US" dirty="0"/>
          </a:p>
          <a:p>
            <a:r>
              <a:rPr lang="en-US" dirty="0"/>
              <a:t>Although our supervisor reported to Jade, we were always cc’d in the emails to ensure we were kept in the loop.</a:t>
            </a:r>
          </a:p>
          <a:p>
            <a:endParaRPr lang="en-US" dirty="0"/>
          </a:p>
          <a:p>
            <a:r>
              <a:rPr lang="en-US" dirty="0"/>
              <a:t>I found this organization to be well organized, with clear communication between staff and divisions. </a:t>
            </a:r>
          </a:p>
          <a:p>
            <a:endParaRPr lang="en-US" dirty="0"/>
          </a:p>
          <a:p>
            <a:r>
              <a:rPr lang="en-US" dirty="0"/>
              <a:t>Even better, our fast progressions with our projects also meant that several other divisions in Chancellery, Space Planning, and HR saw value in the projects we accomplished. </a:t>
            </a:r>
          </a:p>
          <a:p>
            <a:r>
              <a:rPr lang="en-US" dirty="0"/>
              <a:t>This allowed us to pursue projects that we had interests in, and played a role in forcing us to maintain high quality work to keep this benefit. </a:t>
            </a:r>
          </a:p>
          <a:p>
            <a:r>
              <a:rPr lang="en-US" dirty="0"/>
              <a:t>Because of this, we were able to become more casual and responsive with other colleagues from different divisions.</a:t>
            </a:r>
          </a:p>
        </p:txBody>
      </p:sp>
      <p:sp>
        <p:nvSpPr>
          <p:cNvPr id="4" name="Slide Number Placeholder 3"/>
          <p:cNvSpPr>
            <a:spLocks noGrp="1"/>
          </p:cNvSpPr>
          <p:nvPr>
            <p:ph type="sldNum" sz="quarter" idx="5"/>
          </p:nvPr>
        </p:nvSpPr>
        <p:spPr/>
        <p:txBody>
          <a:bodyPr/>
          <a:lstStyle/>
          <a:p>
            <a:fld id="{72E4B725-2203-4ED2-9256-A661C18EFA60}" type="slidenum">
              <a:rPr lang="en-AU" smtClean="0"/>
              <a:t>6</a:t>
            </a:fld>
            <a:endParaRPr lang="en-AU"/>
          </a:p>
        </p:txBody>
      </p:sp>
    </p:spTree>
    <p:extLst>
      <p:ext uri="{BB962C8B-B14F-4D97-AF65-F5344CB8AC3E}">
        <p14:creationId xmlns:p14="http://schemas.microsoft.com/office/powerpoint/2010/main" val="125045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useful practical skills I was able to develop included:</a:t>
            </a:r>
          </a:p>
          <a:p>
            <a:pPr marL="171450" indent="-171450">
              <a:buFontTx/>
              <a:buChar char="-"/>
            </a:pPr>
            <a:r>
              <a:rPr lang="en-US" dirty="0"/>
              <a:t>Learning and using Tableau</a:t>
            </a:r>
          </a:p>
          <a:p>
            <a:pPr marL="171450" indent="-171450">
              <a:buFontTx/>
              <a:buChar char="-"/>
            </a:pPr>
            <a:r>
              <a:rPr lang="en-US" dirty="0"/>
              <a:t>Querying to SQL databases</a:t>
            </a:r>
          </a:p>
          <a:p>
            <a:pPr marL="171450" indent="-171450">
              <a:buFontTx/>
              <a:buChar char="-"/>
            </a:pPr>
            <a:r>
              <a:rPr lang="en-US" dirty="0"/>
              <a:t>Use and maintain GitHub repositories</a:t>
            </a:r>
          </a:p>
          <a:p>
            <a:pPr marL="171450" indent="-171450">
              <a:buFontTx/>
              <a:buChar char="-"/>
            </a:pPr>
            <a:r>
              <a:rPr lang="en-US" dirty="0"/>
              <a:t>Professional dashboard presenting</a:t>
            </a:r>
          </a:p>
          <a:p>
            <a:pPr marL="171450" indent="-171450">
              <a:buFontTx/>
              <a:buChar char="-"/>
            </a:pPr>
            <a:r>
              <a:rPr lang="en-US" dirty="0"/>
              <a:t>Proper project documentation</a:t>
            </a:r>
          </a:p>
          <a:p>
            <a:pPr marL="171450" indent="-171450">
              <a:buFontTx/>
              <a:buChar char="-"/>
            </a:pPr>
            <a:endParaRPr lang="en-US" dirty="0"/>
          </a:p>
          <a:p>
            <a:pPr marL="0" indent="0">
              <a:buFontTx/>
              <a:buNone/>
            </a:pPr>
            <a:r>
              <a:rPr lang="en-US" dirty="0"/>
              <a:t>Alongside these, I was also able to:</a:t>
            </a:r>
          </a:p>
          <a:p>
            <a:pPr marL="171450" indent="-171450">
              <a:buFontTx/>
              <a:buChar char="-"/>
            </a:pPr>
            <a:r>
              <a:rPr lang="en-US" dirty="0"/>
              <a:t>Significantly grow my networking circle within the University</a:t>
            </a:r>
          </a:p>
          <a:p>
            <a:pPr marL="171450" indent="-171450">
              <a:buFontTx/>
              <a:buChar char="-"/>
            </a:pPr>
            <a:r>
              <a:rPr lang="en-US" dirty="0"/>
              <a:t>Experience the applications of our studies being used in actual projects (which have an impact)</a:t>
            </a:r>
          </a:p>
          <a:p>
            <a:pPr marL="171450" indent="-171450">
              <a:buFontTx/>
              <a:buChar char="-"/>
            </a:pPr>
            <a:r>
              <a:rPr lang="en-US" dirty="0"/>
              <a:t>And find the my own sense of organization skills required to remain efficient with project deadlines.</a:t>
            </a:r>
          </a:p>
          <a:p>
            <a:pPr marL="171450" indent="-171450">
              <a:buFontTx/>
              <a:buChar char="-"/>
            </a:pPr>
            <a:endParaRPr lang="en-US" dirty="0"/>
          </a:p>
          <a:p>
            <a:pPr marL="0" indent="0">
              <a:buFontTx/>
              <a:buNone/>
            </a:pPr>
            <a:r>
              <a:rPr lang="en-US" dirty="0"/>
              <a:t>All of these skills have become my great assets, and has reinforced my confidence to pursue in the Data Analytics field. </a:t>
            </a:r>
          </a:p>
        </p:txBody>
      </p:sp>
      <p:sp>
        <p:nvSpPr>
          <p:cNvPr id="4" name="Slide Number Placeholder 3"/>
          <p:cNvSpPr>
            <a:spLocks noGrp="1"/>
          </p:cNvSpPr>
          <p:nvPr>
            <p:ph type="sldNum" sz="quarter" idx="5"/>
          </p:nvPr>
        </p:nvSpPr>
        <p:spPr/>
        <p:txBody>
          <a:bodyPr/>
          <a:lstStyle/>
          <a:p>
            <a:fld id="{72E4B725-2203-4ED2-9256-A661C18EFA60}" type="slidenum">
              <a:rPr lang="en-AU" smtClean="0"/>
              <a:t>7</a:t>
            </a:fld>
            <a:endParaRPr lang="en-AU"/>
          </a:p>
        </p:txBody>
      </p:sp>
    </p:spTree>
    <p:extLst>
      <p:ext uri="{BB962C8B-B14F-4D97-AF65-F5344CB8AC3E}">
        <p14:creationId xmlns:p14="http://schemas.microsoft.com/office/powerpoint/2010/main" val="1759532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dirty="0"/>
              <a:t>Looking back at the interview process, I found it to be very casual. In fact, I was expecting to walk in for a good 10 minute roasting as other places do – but was given the job on the spot with the question “when can you start”.</a:t>
            </a:r>
          </a:p>
          <a:p>
            <a:pPr marL="0" indent="0">
              <a:buFontTx/>
              <a:buNone/>
            </a:pPr>
            <a:endParaRPr lang="en-AU" dirty="0"/>
          </a:p>
          <a:p>
            <a:pPr marL="0" indent="0">
              <a:buFontTx/>
              <a:buNone/>
            </a:pPr>
            <a:r>
              <a:rPr lang="en-AU" dirty="0"/>
              <a:t>According to my supervisor afterwards, it was explained to me that my resume had fit the role perfectly and was waived any other process. </a:t>
            </a:r>
          </a:p>
          <a:p>
            <a:pPr marL="0" indent="0">
              <a:buFontTx/>
              <a:buNone/>
            </a:pPr>
            <a:r>
              <a:rPr lang="en-AU" dirty="0"/>
              <a:t>It was nice to see that the projects I had completed in my free time pay off, and that I was on the right track for the field of data analytics.</a:t>
            </a:r>
          </a:p>
          <a:p>
            <a:pPr marL="0" indent="0">
              <a:buFontTx/>
              <a:buNone/>
            </a:pPr>
            <a:r>
              <a:rPr lang="en-AU" dirty="0"/>
              <a:t>With my intern completed, I now have the industry experience to back up my skills.</a:t>
            </a:r>
          </a:p>
          <a:p>
            <a:pPr marL="0" indent="0">
              <a:buFontTx/>
              <a:buNone/>
            </a:pPr>
            <a:endParaRPr lang="en-AU" dirty="0"/>
          </a:p>
          <a:p>
            <a:pPr marL="0" indent="0">
              <a:buFontTx/>
              <a:buNone/>
            </a:pPr>
            <a:r>
              <a:rPr lang="en-AU" dirty="0"/>
              <a:t>As far as experiences go,</a:t>
            </a:r>
          </a:p>
          <a:p>
            <a:pPr marL="0" indent="0">
              <a:buFontTx/>
              <a:buNone/>
            </a:pPr>
            <a:r>
              <a:rPr lang="en-AU" dirty="0"/>
              <a:t>Since Space Management was in the middle of transitioning to digital, a notable fun experience was to see the attitude of several older colleagues who refused change initially, only to appreciate and support it strongly after an hour of usage. </a:t>
            </a:r>
          </a:p>
          <a:p>
            <a:pPr marL="0" indent="0">
              <a:buFontTx/>
              <a:buNone/>
            </a:pPr>
            <a:endParaRPr lang="en-AU" dirty="0"/>
          </a:p>
          <a:p>
            <a:pPr marL="0" indent="0">
              <a:buFontTx/>
              <a:buNone/>
            </a:pPr>
            <a:r>
              <a:rPr lang="en-AU" dirty="0"/>
              <a:t>Although not disappointing, there were some struggles with other divisions. Some colleagues from other divisions expected projects to be completed, only to be clueless as to what they wanted, or were trying to achieve. Even though we were more of the experts related to data analytics, our opinions were waived and we ended up dropping those projects. It would have been nice for them to overlook our position as “just university interns”, but ultimately, this is a problem with the organization and not the actual intern experience! Hopefully, this has equipped me with the experiences and procedures needed to be undertaken if such scenarios ever happen in a new workplace.</a:t>
            </a:r>
          </a:p>
          <a:p>
            <a:pPr marL="0" indent="0">
              <a:buFontTx/>
              <a:buNone/>
            </a:pPr>
            <a:endParaRPr lang="en-AU" dirty="0"/>
          </a:p>
          <a:p>
            <a:pPr marL="0" indent="0">
              <a:buFontTx/>
              <a:buNone/>
            </a:pPr>
            <a:r>
              <a:rPr lang="en-AU" dirty="0"/>
              <a:t>Since I am also tutoring a first year programming subject, I would love to be able to find a work place that allows me to do both. As such, I have been further motivated to remain in a data science field, specifically in an education sector based position where I will be able to tutor alongside.</a:t>
            </a:r>
          </a:p>
          <a:p>
            <a:pPr marL="0" indent="0">
              <a:buFontTx/>
              <a:buNone/>
            </a:pPr>
            <a:endParaRPr lang="en-AU" dirty="0"/>
          </a:p>
          <a:p>
            <a:pPr marL="0" indent="0">
              <a:buFontTx/>
              <a:buNone/>
            </a:pPr>
            <a:r>
              <a:rPr lang="en-AU" dirty="0"/>
              <a:t>Overall, it was a great experience with plenty of learning and industry experience. Combined with the reflective assessments, the subject has helped me reflect and take note of the skills and experiences I gained throughout my intern progress. Hopefully, I will be able to utilise them for my next career pathway.</a:t>
            </a:r>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8</a:t>
            </a:fld>
            <a:endParaRPr lang="en-AU"/>
          </a:p>
        </p:txBody>
      </p:sp>
    </p:spTree>
    <p:extLst>
      <p:ext uri="{BB962C8B-B14F-4D97-AF65-F5344CB8AC3E}">
        <p14:creationId xmlns:p14="http://schemas.microsoft.com/office/powerpoint/2010/main" val="2700647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my presentation has given some insight to my experiences and future career pathway options.</a:t>
            </a:r>
          </a:p>
          <a:p>
            <a:endParaRPr lang="en-US" dirty="0"/>
          </a:p>
          <a:p>
            <a:r>
              <a:rPr lang="en-US" dirty="0"/>
              <a:t>Thank you for taking the time to listen to my presentation. </a:t>
            </a:r>
          </a:p>
        </p:txBody>
      </p:sp>
      <p:sp>
        <p:nvSpPr>
          <p:cNvPr id="4" name="Slide Number Placeholder 3"/>
          <p:cNvSpPr>
            <a:spLocks noGrp="1"/>
          </p:cNvSpPr>
          <p:nvPr>
            <p:ph type="sldNum" sz="quarter" idx="5"/>
          </p:nvPr>
        </p:nvSpPr>
        <p:spPr/>
        <p:txBody>
          <a:bodyPr/>
          <a:lstStyle/>
          <a:p>
            <a:fld id="{72E4B725-2203-4ED2-9256-A661C18EFA60}" type="slidenum">
              <a:rPr lang="en-AU" smtClean="0"/>
              <a:t>9</a:t>
            </a:fld>
            <a:endParaRPr lang="en-AU"/>
          </a:p>
        </p:txBody>
      </p:sp>
    </p:spTree>
    <p:extLst>
      <p:ext uri="{BB962C8B-B14F-4D97-AF65-F5344CB8AC3E}">
        <p14:creationId xmlns:p14="http://schemas.microsoft.com/office/powerpoint/2010/main" val="209262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20/05/2019</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20/05/2019</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20/05/2019</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20/05/2019</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20/05/2019</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20/05/2019</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20/05/2019</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20/05/2019</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20/05/2019</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20/05/2019</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20/05/2019</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20/05/2019</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20/05/2019</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20/05/2019</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20/05/2019</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20/05/2019</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20/05/2019</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20/05/2019</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20/05/2019</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20/05/2019</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6.xml"/><Relationship Id="rId7" Type="http://schemas.openxmlformats.org/officeDocument/2006/relationships/image" Target="../media/image1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500063" y="2487775"/>
            <a:ext cx="4772203" cy="2272930"/>
          </a:xfrm>
        </p:spPr>
        <p:txBody>
          <a:bodyPr/>
          <a:lstStyle/>
          <a:p>
            <a:r>
              <a:rPr lang="en-GB" dirty="0"/>
              <a:t>Science and Technology Internship SCIE30002</a:t>
            </a:r>
            <a:endParaRPr lang="en-AU" dirty="0"/>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2" y="5394937"/>
            <a:ext cx="4887661" cy="707231"/>
          </a:xfrm>
        </p:spPr>
        <p:txBody>
          <a:bodyPr>
            <a:normAutofit/>
          </a:bodyPr>
          <a:lstStyle/>
          <a:p>
            <a:r>
              <a:rPr lang="en-AU" dirty="0"/>
              <a:t>Name: Akira Wang</a:t>
            </a:r>
          </a:p>
          <a:p>
            <a:r>
              <a:rPr lang="en-AU" dirty="0"/>
              <a:t>Student ID: 913391</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6" name="Picture 5">
            <a:extLst>
              <a:ext uri="{FF2B5EF4-FFF2-40B4-BE49-F238E27FC236}">
                <a16:creationId xmlns:a16="http://schemas.microsoft.com/office/drawing/2014/main" id="{9CBBE30E-96FE-4E78-A40D-3829E6B0A1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7723" y="1314893"/>
            <a:ext cx="6120066" cy="4080044"/>
          </a:xfrm>
          <a:prstGeom prst="rect">
            <a:avLst/>
          </a:prstGeom>
        </p:spPr>
      </p:pic>
      <p:pic>
        <p:nvPicPr>
          <p:cNvPr id="4" name="Audio 3">
            <a:hlinkClick r:id="" action="ppaction://media"/>
            <a:extLst>
              <a:ext uri="{FF2B5EF4-FFF2-40B4-BE49-F238E27FC236}">
                <a16:creationId xmlns:a16="http://schemas.microsoft.com/office/drawing/2014/main" id="{C96A2272-BBF8-4149-9DA4-9FE1331AC0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51894839"/>
      </p:ext>
    </p:extLst>
  </p:cSld>
  <p:clrMapOvr>
    <a:masterClrMapping/>
  </p:clrMapOvr>
  <mc:AlternateContent xmlns:mc="http://schemas.openxmlformats.org/markup-compatibility/2006">
    <mc:Choice xmlns:p14="http://schemas.microsoft.com/office/powerpoint/2010/main" Requires="p14">
      <p:transition spd="slow" p14:dur="3400" advTm="6244">
        <p14:reveal/>
      </p:transition>
    </mc:Choice>
    <mc:Fallback>
      <p:transition spd="slow" advTm="62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Spatial Analytics at The University </a:t>
            </a:r>
            <a:r>
              <a:rPr lang="en-AU"/>
              <a:t>of Melbourne</a:t>
            </a:r>
            <a:endParaRPr lang="en-AU" dirty="0"/>
          </a:p>
        </p:txBody>
      </p:sp>
      <p:pic>
        <p:nvPicPr>
          <p:cNvPr id="5" name="Content Placeholder 4" descr="A screenshot of a social media post&#10;&#10;Description automatically generated">
            <a:extLst>
              <a:ext uri="{FF2B5EF4-FFF2-40B4-BE49-F238E27FC236}">
                <a16:creationId xmlns:a16="http://schemas.microsoft.com/office/drawing/2014/main" id="{3447FAE1-0766-4BDC-BEC9-2094F9F8042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70311" y="1531938"/>
            <a:ext cx="7500565" cy="4376737"/>
          </a:xfrm>
        </p:spPr>
      </p:pic>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2</a:t>
            </a:fld>
            <a:endParaRPr lang="en-AU" noProof="0" dirty="0"/>
          </a:p>
        </p:txBody>
      </p:sp>
      <p:pic>
        <p:nvPicPr>
          <p:cNvPr id="6" name="Audio 5">
            <a:hlinkClick r:id="" action="ppaction://media"/>
            <a:extLst>
              <a:ext uri="{FF2B5EF4-FFF2-40B4-BE49-F238E27FC236}">
                <a16:creationId xmlns:a16="http://schemas.microsoft.com/office/drawing/2014/main" id="{39DCF261-488C-4526-BEE7-E6815E0EF3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152617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84816">
        <p15:prstTrans prst="pageCurlDouble"/>
      </p:transition>
    </mc:Choice>
    <mc:Fallback>
      <p:transition spd="slow" advTm="848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Spatial Analytics at The University of Melbourne</a:t>
            </a: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3</a:t>
            </a:fld>
            <a:endParaRPr lang="en-AU" noProof="0" dirty="0"/>
          </a:p>
        </p:txBody>
      </p:sp>
      <p:pic>
        <p:nvPicPr>
          <p:cNvPr id="8" name="Content Placeholder 7" descr="A screenshot of a computer&#10;&#10;Description automatically generated">
            <a:extLst>
              <a:ext uri="{FF2B5EF4-FFF2-40B4-BE49-F238E27FC236}">
                <a16:creationId xmlns:a16="http://schemas.microsoft.com/office/drawing/2014/main" id="{00458180-D5F7-480A-9ECE-282B469E9F3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161013" y="1531938"/>
            <a:ext cx="7719161" cy="4376737"/>
          </a:xfrm>
        </p:spPr>
      </p:pic>
      <p:pic>
        <p:nvPicPr>
          <p:cNvPr id="5" name="Audio 4">
            <a:hlinkClick r:id="" action="ppaction://media"/>
            <a:extLst>
              <a:ext uri="{FF2B5EF4-FFF2-40B4-BE49-F238E27FC236}">
                <a16:creationId xmlns:a16="http://schemas.microsoft.com/office/drawing/2014/main" id="{E7EB2EE9-EBEF-4242-AA1D-2E0C65EC4A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009205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7924">
        <p15:prstTrans prst="pageCurlDouble"/>
      </p:transition>
    </mc:Choice>
    <mc:Fallback>
      <p:transition spd="slow" advTm="279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Interning as a University Student</a:t>
            </a:r>
          </a:p>
        </p:txBody>
      </p:sp>
      <p:pic>
        <p:nvPicPr>
          <p:cNvPr id="6" name="Content Placeholder 5" descr="A screenshot of a map&#10;&#10;Description automatically generated">
            <a:extLst>
              <a:ext uri="{FF2B5EF4-FFF2-40B4-BE49-F238E27FC236}">
                <a16:creationId xmlns:a16="http://schemas.microsoft.com/office/drawing/2014/main" id="{64C5819F-5ED5-4AC8-8FC8-83E7F81B748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887852" y="1282426"/>
            <a:ext cx="4262747" cy="2841831"/>
          </a:xfrm>
        </p:spPr>
      </p:pic>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4</a:t>
            </a:fld>
            <a:endParaRPr lang="en-AU" noProof="0"/>
          </a:p>
        </p:txBody>
      </p:sp>
      <p:pic>
        <p:nvPicPr>
          <p:cNvPr id="9" name="Picture 8" descr="A screenshot of a social media post&#10;&#10;Description automatically generated">
            <a:extLst>
              <a:ext uri="{FF2B5EF4-FFF2-40B4-BE49-F238E27FC236}">
                <a16:creationId xmlns:a16="http://schemas.microsoft.com/office/drawing/2014/main" id="{9A25EF70-9C1E-47F1-B06C-AD55EC4F4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853" y="3727464"/>
            <a:ext cx="4262747" cy="284183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B0C61695-7DF1-4BF8-B1E4-4C14ECA2EB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6851" y="1608666"/>
            <a:ext cx="5461000" cy="3640667"/>
          </a:xfrm>
          <a:prstGeom prst="rect">
            <a:avLst/>
          </a:prstGeom>
        </p:spPr>
      </p:pic>
      <p:pic>
        <p:nvPicPr>
          <p:cNvPr id="7" name="Audio 6">
            <a:hlinkClick r:id="" action="ppaction://media"/>
            <a:extLst>
              <a:ext uri="{FF2B5EF4-FFF2-40B4-BE49-F238E27FC236}">
                <a16:creationId xmlns:a16="http://schemas.microsoft.com/office/drawing/2014/main" id="{FD85A551-2E31-4948-B9C2-91456073F78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999324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9343">
        <p15:prstTrans prst="pageCurlDouble"/>
      </p:transition>
    </mc:Choice>
    <mc:Fallback>
      <p:transition spd="slow" advTm="793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Interning as a University Student (Continued)</a:t>
            </a: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5</a:t>
            </a:fld>
            <a:endParaRPr lang="en-AU" noProof="0"/>
          </a:p>
        </p:txBody>
      </p:sp>
      <p:pic>
        <p:nvPicPr>
          <p:cNvPr id="8" name="Content Placeholder 7" descr="A screenshot of a social media post&#10;&#10;Description automatically generated">
            <a:extLst>
              <a:ext uri="{FF2B5EF4-FFF2-40B4-BE49-F238E27FC236}">
                <a16:creationId xmlns:a16="http://schemas.microsoft.com/office/drawing/2014/main" id="{61456E1F-07C3-4473-A7C9-D79116F51F9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25852" y="1531938"/>
            <a:ext cx="7589483" cy="4376737"/>
          </a:xfrm>
        </p:spPr>
      </p:pic>
      <p:pic>
        <p:nvPicPr>
          <p:cNvPr id="6" name="Audio 5">
            <a:hlinkClick r:id="" action="ppaction://media"/>
            <a:extLst>
              <a:ext uri="{FF2B5EF4-FFF2-40B4-BE49-F238E27FC236}">
                <a16:creationId xmlns:a16="http://schemas.microsoft.com/office/drawing/2014/main" id="{EE3AF26D-9297-4866-AA4C-F87029F983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433861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4289">
        <p15:prstTrans prst="pageCurlDouble"/>
      </p:transition>
    </mc:Choice>
    <mc:Fallback>
      <p:transition spd="slow" advTm="942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Workplace Chain of Command</a:t>
            </a:r>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p:txBody>
          <a:bodyPr/>
          <a:lstStyle/>
          <a:p>
            <a:pPr marL="342900" indent="-342900">
              <a:buFontTx/>
              <a:buChar char="-"/>
            </a:pPr>
            <a:r>
              <a:rPr lang="en-AU" dirty="0"/>
              <a:t>One sole supervisor for Spatial Analytics</a:t>
            </a:r>
          </a:p>
          <a:p>
            <a:pPr marL="342900" indent="-342900">
              <a:buFontTx/>
              <a:buChar char="-"/>
            </a:pPr>
            <a:r>
              <a:rPr lang="en-AU" dirty="0"/>
              <a:t>All final projects had to be verified by our supervisor</a:t>
            </a:r>
          </a:p>
          <a:p>
            <a:pPr marL="342900" indent="-342900">
              <a:buFontTx/>
              <a:buChar char="-"/>
            </a:pPr>
            <a:r>
              <a:rPr lang="en-AU" dirty="0"/>
              <a:t>Clear communication and work ethics between different positions</a:t>
            </a:r>
          </a:p>
          <a:p>
            <a:pPr marL="342900" indent="-342900">
              <a:buFontTx/>
              <a:buChar char="-"/>
            </a:pPr>
            <a:endParaRPr lang="en-AU" dirty="0"/>
          </a:p>
          <a:p>
            <a:endParaRPr lang="en-AU" dirty="0"/>
          </a:p>
          <a:p>
            <a:endParaRPr lang="en-AU" dirty="0"/>
          </a:p>
          <a:p>
            <a:pPr marL="342900" indent="-342900">
              <a:buFontTx/>
              <a:buChar char="-"/>
            </a:pPr>
            <a:endParaRPr lang="en-AU" dirty="0"/>
          </a:p>
          <a:p>
            <a:pPr marL="342900" indent="-342900">
              <a:buFontTx/>
              <a:buChar char="-"/>
            </a:pPr>
            <a:endParaRPr lang="en-AU" dirty="0"/>
          </a:p>
          <a:p>
            <a:pPr marL="342900" indent="-342900">
              <a:buFontTx/>
              <a:buChar char="-"/>
            </a:pPr>
            <a:endParaRPr lang="en-AU"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6</a:t>
            </a:fld>
            <a:endParaRPr lang="en-AU" noProof="0"/>
          </a:p>
        </p:txBody>
      </p:sp>
      <p:pic>
        <p:nvPicPr>
          <p:cNvPr id="5" name="Picture 4">
            <a:extLst>
              <a:ext uri="{FF2B5EF4-FFF2-40B4-BE49-F238E27FC236}">
                <a16:creationId xmlns:a16="http://schemas.microsoft.com/office/drawing/2014/main" id="{109D1B99-5FE3-492A-AB32-7E87B6D5FC3B}"/>
              </a:ext>
            </a:extLst>
          </p:cNvPr>
          <p:cNvPicPr>
            <a:picLocks noChangeAspect="1"/>
          </p:cNvPicPr>
          <p:nvPr/>
        </p:nvPicPr>
        <p:blipFill>
          <a:blip r:embed="rId5"/>
          <a:stretch>
            <a:fillRect/>
          </a:stretch>
        </p:blipFill>
        <p:spPr>
          <a:xfrm>
            <a:off x="3656772" y="2806977"/>
            <a:ext cx="4727575" cy="3225523"/>
          </a:xfrm>
          <a:prstGeom prst="rect">
            <a:avLst/>
          </a:prstGeom>
        </p:spPr>
      </p:pic>
      <p:pic>
        <p:nvPicPr>
          <p:cNvPr id="13" name="Audio 12">
            <a:hlinkClick r:id="" action="ppaction://media"/>
            <a:extLst>
              <a:ext uri="{FF2B5EF4-FFF2-40B4-BE49-F238E27FC236}">
                <a16:creationId xmlns:a16="http://schemas.microsoft.com/office/drawing/2014/main" id="{A7602AD0-7F89-4F59-B2EC-3C445A885C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627737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3250">
        <p15:prstTrans prst="pageCurlDouble"/>
      </p:transition>
    </mc:Choice>
    <mc:Fallback>
      <p:transition spd="slow" advTm="73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Key Industry Skills</a:t>
            </a:r>
          </a:p>
        </p:txBody>
      </p:sp>
      <p:sp>
        <p:nvSpPr>
          <p:cNvPr id="3" name="Content Placeholder 2">
            <a:extLst>
              <a:ext uri="{FF2B5EF4-FFF2-40B4-BE49-F238E27FC236}">
                <a16:creationId xmlns:a16="http://schemas.microsoft.com/office/drawing/2014/main" id="{A08A3CA8-C9EB-4074-86BB-E4FA711515F3}"/>
              </a:ext>
            </a:extLst>
          </p:cNvPr>
          <p:cNvSpPr>
            <a:spLocks noGrp="1"/>
          </p:cNvSpPr>
          <p:nvPr>
            <p:ph idx="1"/>
          </p:nvPr>
        </p:nvSpPr>
        <p:spPr/>
        <p:txBody>
          <a:bodyPr/>
          <a:lstStyle/>
          <a:p>
            <a:pPr lvl="4"/>
            <a:r>
              <a:rPr lang="en-AU" dirty="0"/>
              <a:t>Practical:</a:t>
            </a:r>
          </a:p>
          <a:p>
            <a:pPr marL="342900" lvl="4" indent="-342900">
              <a:buFontTx/>
              <a:buChar char="-"/>
            </a:pPr>
            <a:r>
              <a:rPr lang="en-AU" dirty="0">
                <a:solidFill>
                  <a:schemeClr val="tx1"/>
                </a:solidFill>
              </a:rPr>
              <a:t>BI Software (Tableau)</a:t>
            </a:r>
          </a:p>
          <a:p>
            <a:pPr marL="342900" lvl="4" indent="-342900">
              <a:buFontTx/>
              <a:buChar char="-"/>
            </a:pPr>
            <a:r>
              <a:rPr lang="en-AU" dirty="0">
                <a:solidFill>
                  <a:schemeClr val="tx1"/>
                </a:solidFill>
              </a:rPr>
              <a:t>SQL database (</a:t>
            </a:r>
            <a:r>
              <a:rPr lang="en-AU" dirty="0" err="1">
                <a:solidFill>
                  <a:schemeClr val="tx1"/>
                </a:solidFill>
              </a:rPr>
              <a:t>Archibus</a:t>
            </a:r>
            <a:r>
              <a:rPr lang="en-AU" dirty="0">
                <a:solidFill>
                  <a:schemeClr val="tx1"/>
                </a:solidFill>
              </a:rPr>
              <a:t> and Azure)</a:t>
            </a:r>
          </a:p>
          <a:p>
            <a:pPr marL="342900" lvl="4" indent="-342900">
              <a:buFontTx/>
              <a:buChar char="-"/>
            </a:pPr>
            <a:r>
              <a:rPr lang="en-AU" dirty="0">
                <a:solidFill>
                  <a:schemeClr val="tx1"/>
                </a:solidFill>
              </a:rPr>
              <a:t>Git Version Control (Git Bash and GitHub)</a:t>
            </a:r>
          </a:p>
          <a:p>
            <a:pPr marL="342900" lvl="4" indent="-342900">
              <a:buFontTx/>
              <a:buChar char="-"/>
            </a:pPr>
            <a:r>
              <a:rPr lang="en-AU" dirty="0">
                <a:solidFill>
                  <a:schemeClr val="tx1"/>
                </a:solidFill>
              </a:rPr>
              <a:t>Professional dashboard presentation</a:t>
            </a:r>
          </a:p>
          <a:p>
            <a:pPr marL="342900" lvl="4" indent="-342900">
              <a:buFontTx/>
              <a:buChar char="-"/>
            </a:pPr>
            <a:r>
              <a:rPr lang="en-AU" dirty="0">
                <a:solidFill>
                  <a:schemeClr val="tx1"/>
                </a:solidFill>
              </a:rPr>
              <a:t>Project documentation</a:t>
            </a:r>
          </a:p>
          <a:p>
            <a:pPr marL="342900" lvl="4" indent="-342900">
              <a:buFontTx/>
              <a:buChar char="-"/>
            </a:pPr>
            <a:endParaRPr lang="en-AU" dirty="0">
              <a:solidFill>
                <a:schemeClr val="tx1"/>
              </a:solidFill>
            </a:endParaRPr>
          </a:p>
          <a:p>
            <a:endParaRPr lang="en-AU" dirty="0"/>
          </a:p>
        </p:txBody>
      </p:sp>
      <p:sp>
        <p:nvSpPr>
          <p:cNvPr id="4" name="Slide Number Placeholder 3">
            <a:extLst>
              <a:ext uri="{FF2B5EF4-FFF2-40B4-BE49-F238E27FC236}">
                <a16:creationId xmlns:a16="http://schemas.microsoft.com/office/drawing/2014/main" id="{0CC0A224-7515-494B-B8A8-375BD017B10B}"/>
              </a:ext>
            </a:extLst>
          </p:cNvPr>
          <p:cNvSpPr>
            <a:spLocks noGrp="1"/>
          </p:cNvSpPr>
          <p:nvPr>
            <p:ph type="sldNum" sz="quarter" idx="12"/>
          </p:nvPr>
        </p:nvSpPr>
        <p:spPr/>
        <p:txBody>
          <a:bodyPr/>
          <a:lstStyle/>
          <a:p>
            <a:fld id="{DC22DD25-61AE-413C-B4D2-EF2365C9B2E1}" type="slidenum">
              <a:rPr lang="en-AU" noProof="0" smtClean="0"/>
              <a:pPr/>
              <a:t>7</a:t>
            </a:fld>
            <a:endParaRPr lang="en-AU" noProof="0"/>
          </a:p>
        </p:txBody>
      </p:sp>
      <p:sp>
        <p:nvSpPr>
          <p:cNvPr id="8" name="Content Placeholder 7">
            <a:extLst>
              <a:ext uri="{FF2B5EF4-FFF2-40B4-BE49-F238E27FC236}">
                <a16:creationId xmlns:a16="http://schemas.microsoft.com/office/drawing/2014/main" id="{DA764333-5A4E-44C6-8D56-ED81E02E401A}"/>
              </a:ext>
            </a:extLst>
          </p:cNvPr>
          <p:cNvSpPr>
            <a:spLocks noGrp="1"/>
          </p:cNvSpPr>
          <p:nvPr>
            <p:ph idx="13"/>
          </p:nvPr>
        </p:nvSpPr>
        <p:spPr/>
        <p:txBody>
          <a:bodyPr/>
          <a:lstStyle/>
          <a:p>
            <a:pPr lvl="4"/>
            <a:r>
              <a:rPr lang="en-AU" dirty="0"/>
              <a:t>Soft:</a:t>
            </a:r>
          </a:p>
          <a:p>
            <a:pPr marL="342900" lvl="4" indent="-342900">
              <a:buFontTx/>
              <a:buChar char="-"/>
            </a:pPr>
            <a:r>
              <a:rPr lang="en-AU" dirty="0">
                <a:solidFill>
                  <a:schemeClr val="tx1"/>
                </a:solidFill>
              </a:rPr>
              <a:t>Significantly grow my networking circle </a:t>
            </a:r>
          </a:p>
          <a:p>
            <a:pPr marL="342900" lvl="4" indent="-342900">
              <a:buFontTx/>
              <a:buChar char="-"/>
            </a:pPr>
            <a:r>
              <a:rPr lang="en-AU" dirty="0">
                <a:solidFill>
                  <a:schemeClr val="tx1"/>
                </a:solidFill>
              </a:rPr>
              <a:t>Experience the applications of our studies into actual projects</a:t>
            </a:r>
          </a:p>
          <a:p>
            <a:pPr marL="342900" lvl="4" indent="-342900">
              <a:buFontTx/>
              <a:buChar char="-"/>
            </a:pPr>
            <a:r>
              <a:rPr lang="en-AU" dirty="0">
                <a:solidFill>
                  <a:schemeClr val="tx1"/>
                </a:solidFill>
              </a:rPr>
              <a:t>Organisational skills required to remain efficient with project deadlines</a:t>
            </a:r>
          </a:p>
        </p:txBody>
      </p:sp>
      <p:pic>
        <p:nvPicPr>
          <p:cNvPr id="11" name="Audio 10">
            <a:hlinkClick r:id="" action="ppaction://media"/>
            <a:extLst>
              <a:ext uri="{FF2B5EF4-FFF2-40B4-BE49-F238E27FC236}">
                <a16:creationId xmlns:a16="http://schemas.microsoft.com/office/drawing/2014/main" id="{961280E9-4D55-4482-86EE-9157439AF1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332050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1854">
        <p15:prstTrans prst="pageCurlDouble"/>
      </p:transition>
    </mc:Choice>
    <mc:Fallback>
      <p:transition spd="slow" advTm="418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5FB0-6B01-4ADA-A205-45C1774ECEDD}"/>
              </a:ext>
            </a:extLst>
          </p:cNvPr>
          <p:cNvSpPr>
            <a:spLocks noGrp="1"/>
          </p:cNvSpPr>
          <p:nvPr>
            <p:ph type="title"/>
          </p:nvPr>
        </p:nvSpPr>
        <p:spPr/>
        <p:txBody>
          <a:bodyPr/>
          <a:lstStyle/>
          <a:p>
            <a:r>
              <a:rPr lang="en-AU" dirty="0"/>
              <a:t>Post Intern Thoughts</a:t>
            </a:r>
          </a:p>
        </p:txBody>
      </p:sp>
      <p:sp>
        <p:nvSpPr>
          <p:cNvPr id="3" name="Content Placeholder 2">
            <a:extLst>
              <a:ext uri="{FF2B5EF4-FFF2-40B4-BE49-F238E27FC236}">
                <a16:creationId xmlns:a16="http://schemas.microsoft.com/office/drawing/2014/main" id="{DBFAD173-2AF2-44C1-BE9E-DBB502AB2964}"/>
              </a:ext>
            </a:extLst>
          </p:cNvPr>
          <p:cNvSpPr>
            <a:spLocks noGrp="1"/>
          </p:cNvSpPr>
          <p:nvPr>
            <p:ph idx="1"/>
          </p:nvPr>
        </p:nvSpPr>
        <p:spPr/>
        <p:txBody>
          <a:bodyPr/>
          <a:lstStyle/>
          <a:p>
            <a:pPr marL="342900" indent="-342900">
              <a:buFontTx/>
              <a:buChar char="-"/>
            </a:pPr>
            <a:r>
              <a:rPr lang="en-AU" dirty="0"/>
              <a:t>Interview was a lot more casual than expected</a:t>
            </a:r>
          </a:p>
          <a:p>
            <a:pPr marL="342900" indent="-342900">
              <a:buFontTx/>
              <a:buChar char="-"/>
            </a:pPr>
            <a:r>
              <a:rPr lang="en-AU" dirty="0"/>
              <a:t>The funny experiences</a:t>
            </a:r>
          </a:p>
          <a:p>
            <a:pPr marL="342900" indent="-342900">
              <a:buFontTx/>
              <a:buChar char="-"/>
            </a:pPr>
            <a:r>
              <a:rPr lang="en-AU" dirty="0"/>
              <a:t>Not so great experiences</a:t>
            </a:r>
          </a:p>
          <a:p>
            <a:pPr marL="342900" indent="-342900">
              <a:buFontTx/>
              <a:buChar char="-"/>
            </a:pPr>
            <a:r>
              <a:rPr lang="en-AU" dirty="0"/>
              <a:t>Future pathway thoughts</a:t>
            </a:r>
          </a:p>
        </p:txBody>
      </p:sp>
      <p:sp>
        <p:nvSpPr>
          <p:cNvPr id="4" name="Slide Number Placeholder 3">
            <a:extLst>
              <a:ext uri="{FF2B5EF4-FFF2-40B4-BE49-F238E27FC236}">
                <a16:creationId xmlns:a16="http://schemas.microsoft.com/office/drawing/2014/main" id="{B065451A-5176-4CEA-ABC9-0E24AF850252}"/>
              </a:ext>
            </a:extLst>
          </p:cNvPr>
          <p:cNvSpPr>
            <a:spLocks noGrp="1"/>
          </p:cNvSpPr>
          <p:nvPr>
            <p:ph type="sldNum" sz="quarter" idx="12"/>
          </p:nvPr>
        </p:nvSpPr>
        <p:spPr/>
        <p:txBody>
          <a:bodyPr/>
          <a:lstStyle/>
          <a:p>
            <a:fld id="{DC22DD25-61AE-413C-B4D2-EF2365C9B2E1}" type="slidenum">
              <a:rPr lang="en-AU" noProof="0" smtClean="0"/>
              <a:t>8</a:t>
            </a:fld>
            <a:endParaRPr lang="en-AU" noProof="0"/>
          </a:p>
        </p:txBody>
      </p:sp>
      <p:pic>
        <p:nvPicPr>
          <p:cNvPr id="8" name="Audio 7">
            <a:hlinkClick r:id="" action="ppaction://media"/>
            <a:extLst>
              <a:ext uri="{FF2B5EF4-FFF2-40B4-BE49-F238E27FC236}">
                <a16:creationId xmlns:a16="http://schemas.microsoft.com/office/drawing/2014/main" id="{21CBD782-4E6B-44A6-A146-F932252800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716972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26037">
        <p15:prstTrans prst="pageCurlDouble"/>
      </p:transition>
    </mc:Choice>
    <mc:Fallback>
      <p:transition spd="slow" advTm="1260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2D066C-839F-4CEC-B761-5FC3C8E7D0FB}"/>
              </a:ext>
            </a:extLst>
          </p:cNvPr>
          <p:cNvSpPr>
            <a:spLocks noGrp="1"/>
          </p:cNvSpPr>
          <p:nvPr>
            <p:ph type="pic" sz="quarter" idx="13"/>
          </p:nvPr>
        </p:nvSpPr>
        <p:spPr/>
      </p:sp>
      <p:sp>
        <p:nvSpPr>
          <p:cNvPr id="5" name="Text Placeholder 4">
            <a:extLst>
              <a:ext uri="{FF2B5EF4-FFF2-40B4-BE49-F238E27FC236}">
                <a16:creationId xmlns:a16="http://schemas.microsoft.com/office/drawing/2014/main" id="{2CA0E463-CEA6-4D3D-B023-5C854189A3EF}"/>
              </a:ext>
            </a:extLst>
          </p:cNvPr>
          <p:cNvSpPr>
            <a:spLocks noGrp="1"/>
          </p:cNvSpPr>
          <p:nvPr>
            <p:ph type="body" sz="quarter" idx="17"/>
          </p:nvPr>
        </p:nvSpPr>
        <p:spPr/>
        <p:txBody>
          <a:bodyPr>
            <a:normAutofit/>
          </a:bodyPr>
          <a:lstStyle/>
          <a:p>
            <a:r>
              <a:rPr lang="en-AU" dirty="0"/>
              <a:t>Name: Akira Wang</a:t>
            </a:r>
          </a:p>
          <a:p>
            <a:r>
              <a:rPr lang="en-AU" dirty="0"/>
              <a:t>Student ID: 913391</a:t>
            </a:r>
          </a:p>
        </p:txBody>
      </p:sp>
      <p:sp>
        <p:nvSpPr>
          <p:cNvPr id="10" name="Text Placeholder 9">
            <a:extLst>
              <a:ext uri="{FF2B5EF4-FFF2-40B4-BE49-F238E27FC236}">
                <a16:creationId xmlns:a16="http://schemas.microsoft.com/office/drawing/2014/main" id="{11F6B28D-C5AF-481B-9B53-F501015E14C9}"/>
              </a:ext>
            </a:extLst>
          </p:cNvPr>
          <p:cNvSpPr>
            <a:spLocks noGrp="1"/>
          </p:cNvSpPr>
          <p:nvPr>
            <p:ph type="body" sz="quarter" idx="16"/>
          </p:nvPr>
        </p:nvSpPr>
        <p:spPr/>
        <p:txBody>
          <a:bodyPr/>
          <a:lstStyle/>
          <a:p>
            <a:r>
              <a:rPr lang="en-AU"/>
              <a:t>Identifier first line</a:t>
            </a:r>
          </a:p>
          <a:p>
            <a:pPr lvl="1"/>
            <a:r>
              <a:rPr lang="en-AU"/>
              <a:t>Second line</a:t>
            </a:r>
            <a:endParaRPr lang="en-AU" dirty="0"/>
          </a:p>
        </p:txBody>
      </p:sp>
      <p:pic>
        <p:nvPicPr>
          <p:cNvPr id="6" name="Audio 5">
            <a:hlinkClick r:id="" action="ppaction://media"/>
            <a:extLst>
              <a:ext uri="{FF2B5EF4-FFF2-40B4-BE49-F238E27FC236}">
                <a16:creationId xmlns:a16="http://schemas.microsoft.com/office/drawing/2014/main" id="{359BD8A7-2A2A-49E7-93A7-954D8B508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474473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0279">
        <p15:prstTrans prst="airplane"/>
      </p:transition>
    </mc:Choice>
    <mc:Fallback>
      <p:transition spd="slow" advTm="102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8FA2EAE-BBE2-4046-9DB6-4706523E0098}"/>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A36C238-3559-42C9-B723-DBAB57951AE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C230D052-C90C-4D80-AACA-CE83386B87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UoM-PowerPoint-template-16x9</Template>
  <TotalTime>1989</TotalTime>
  <Words>1787</Words>
  <Application>Microsoft Office PowerPoint</Application>
  <PresentationFormat>Widescreen</PresentationFormat>
  <Paragraphs>133</Paragraphs>
  <Slides>9</Slides>
  <Notes>9</Notes>
  <HiddenSlides>0</HiddenSlides>
  <MMClips>9</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9</vt:i4>
      </vt:variant>
    </vt:vector>
  </HeadingPairs>
  <TitlesOfParts>
    <vt:vector size="15" baseType="lpstr">
      <vt:lpstr>Arial</vt:lpstr>
      <vt:lpstr>Calibri</vt:lpstr>
      <vt:lpstr>Georgia</vt:lpstr>
      <vt:lpstr>University of Melbourne</vt:lpstr>
      <vt:lpstr>University of Melbourne Patterns</vt:lpstr>
      <vt:lpstr>University of Melbourne-Layout B</vt:lpstr>
      <vt:lpstr>PowerPoint Presentation</vt:lpstr>
      <vt:lpstr>Spatial Analytics at The University of Melbourne</vt:lpstr>
      <vt:lpstr>Spatial Analytics at The University of Melbourne</vt:lpstr>
      <vt:lpstr>Interning as a University Student</vt:lpstr>
      <vt:lpstr>Interning as a University Student (Continued)</vt:lpstr>
      <vt:lpstr>Workplace Chain of Command</vt:lpstr>
      <vt:lpstr>Key Industry Skills</vt:lpstr>
      <vt:lpstr>Post Intern Thoughts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Akira Wang</dc:creator>
  <cp:lastModifiedBy>Akira Wang</cp:lastModifiedBy>
  <cp:revision>57</cp:revision>
  <dcterms:created xsi:type="dcterms:W3CDTF">2019-04-28T05:16:48Z</dcterms:created>
  <dcterms:modified xsi:type="dcterms:W3CDTF">2019-05-20T10:58:39Z</dcterms:modified>
</cp:coreProperties>
</file>